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1" r:id="rId6"/>
    <p:sldId id="258" r:id="rId7"/>
    <p:sldId id="260" r:id="rId8"/>
    <p:sldId id="270" r:id="rId9"/>
    <p:sldId id="266" r:id="rId10"/>
    <p:sldId id="268" r:id="rId11"/>
    <p:sldId id="27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 Mondal" initials="AM" lastIdx="1" clrIdx="0">
    <p:extLst>
      <p:ext uri="{19B8F6BF-5375-455C-9EA6-DF929625EA0E}">
        <p15:presenceInfo xmlns:p15="http://schemas.microsoft.com/office/powerpoint/2012/main" userId="1e2df92337ff4b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" y="1138855"/>
            <a:ext cx="12070702" cy="3427717"/>
          </a:xfrm>
        </p:spPr>
        <p:txBody>
          <a:bodyPr/>
          <a:lstStyle/>
          <a:p>
            <a:r>
              <a:rPr lang="en-US" sz="7200" b="1" dirty="0">
                <a:latin typeface="Pristina" panose="03060402040406080204" pitchFamily="66" charset="0"/>
              </a:rPr>
              <a:t>Travel route suggestion based on pattern of travel and difficulties</a:t>
            </a:r>
            <a:endParaRPr lang="ru-RU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B4262-7A33-B137-8DC1-60BD293C451B}"/>
              </a:ext>
            </a:extLst>
          </p:cNvPr>
          <p:cNvSpPr txBox="1"/>
          <p:nvPr/>
        </p:nvSpPr>
        <p:spPr>
          <a:xfrm>
            <a:off x="538067" y="4622558"/>
            <a:ext cx="4799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Group members: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Supriti Mondal (CSE-DS/2021/015)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Amrita Mondal(CSE-DS/2021/018)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Sanchita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Sarkar(CSE-DS/2021/008)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Siddhartha Shaw(CSE-DS/2021/003)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D1356-8121-6DA7-05CF-2391D61843B2}"/>
              </a:ext>
            </a:extLst>
          </p:cNvPr>
          <p:cNvSpPr txBox="1"/>
          <p:nvPr/>
        </p:nvSpPr>
        <p:spPr>
          <a:xfrm>
            <a:off x="8971615" y="5592054"/>
            <a:ext cx="3862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Guided by: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Prof. Manali Sarkar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9ABB-FED7-745E-9CC6-EF9CF280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CONTENT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61D63-0BF2-27E2-D6AB-C939DC46B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92371-257F-B690-6B8F-9807D1AFF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337835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Comparison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Literature Survey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Overcoming travel difficulties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Future scope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9519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i="1" dirty="0">
                <a:latin typeface="Bradley Hand ITC" panose="03070402050302030203" pitchFamily="66" charset="0"/>
              </a:rPr>
              <a:t>Introduction: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909" y="2134681"/>
            <a:ext cx="6262397" cy="434892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The main objective of the project is to help visitors travelling from their source to destination with best possible route.</a:t>
            </a:r>
          </a:p>
          <a:p>
            <a:r>
              <a:rPr lang="en-US" sz="2400" b="1" dirty="0">
                <a:latin typeface="Garamond" panose="02020404030301010803" pitchFamily="18" charset="0"/>
              </a:rPr>
              <a:t>The project suggest the best route/destination for travelers from the feedback, this system will also guide the visitors for the good travel routes and destinations.</a:t>
            </a:r>
          </a:p>
          <a:p>
            <a:r>
              <a:rPr lang="en-US" sz="2400" b="1" dirty="0">
                <a:latin typeface="Garamond" panose="02020404030301010803" pitchFamily="18" charset="0"/>
              </a:rPr>
              <a:t>The project learn from traveler experiences and use this information in guiding future travelers to tell which route will be preferable for them.</a:t>
            </a:r>
            <a:endParaRPr lang="en-IN" sz="2400" b="1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101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E6BFBA-6201-AA65-3885-4E02582E3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6" t="34534" r="12768" b="28524"/>
          <a:stretch/>
        </p:blipFill>
        <p:spPr>
          <a:xfrm>
            <a:off x="6552607" y="1764992"/>
            <a:ext cx="5368805" cy="23308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DC683-D487-C807-8EAB-9DF137D4F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77" t="31275" r="8622" b="33079"/>
          <a:stretch/>
        </p:blipFill>
        <p:spPr>
          <a:xfrm>
            <a:off x="3058347" y="4199115"/>
            <a:ext cx="6400801" cy="24446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9C5ABB-11D9-0A6C-CF91-88372EFF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84" t="36326" r="10246" b="29685"/>
          <a:stretch/>
        </p:blipFill>
        <p:spPr>
          <a:xfrm>
            <a:off x="270588" y="1764992"/>
            <a:ext cx="6165449" cy="23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A4DFC-EF51-018E-F2A1-B11B14360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06C44-DEAE-4060-2C19-69145DD32487}"/>
              </a:ext>
            </a:extLst>
          </p:cNvPr>
          <p:cNvSpPr txBox="1"/>
          <p:nvPr/>
        </p:nvSpPr>
        <p:spPr>
          <a:xfrm>
            <a:off x="3047223" y="374391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u="sng" dirty="0">
                <a:solidFill>
                  <a:srgbClr val="92D050"/>
                </a:solidFill>
                <a:latin typeface="Papyrus" panose="03070502060502030205" pitchFamily="66" charset="0"/>
              </a:rPr>
              <a:t>Literature Survey</a:t>
            </a:r>
            <a:endParaRPr lang="en-IN" sz="5400" u="sng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83F0-F86F-3349-D71D-40321D057223}"/>
              </a:ext>
            </a:extLst>
          </p:cNvPr>
          <p:cNvSpPr txBox="1"/>
          <p:nvPr/>
        </p:nvSpPr>
        <p:spPr>
          <a:xfrm>
            <a:off x="547249" y="5421780"/>
            <a:ext cx="115617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FFFF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.</a:t>
            </a:r>
            <a:endParaRPr lang="en-IN" sz="2100" b="1" dirty="0">
              <a:solidFill>
                <a:srgbClr val="FFFF00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54584-1452-0567-5E35-C5EEB6ECF29F}"/>
              </a:ext>
            </a:extLst>
          </p:cNvPr>
          <p:cNvSpPr txBox="1"/>
          <p:nvPr/>
        </p:nvSpPr>
        <p:spPr>
          <a:xfrm>
            <a:off x="547249" y="1297721"/>
            <a:ext cx="10823001" cy="4038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00050" algn="l"/>
              </a:tabLst>
            </a:pPr>
            <a:r>
              <a:rPr lang="en-US" dirty="0">
                <a:solidFill>
                  <a:schemeClr val="bg1"/>
                </a:solidFill>
              </a:rPr>
              <a:t>Logesh Ravi and </a:t>
            </a:r>
            <a:r>
              <a:rPr lang="en-US" dirty="0" err="1">
                <a:solidFill>
                  <a:schemeClr val="bg1"/>
                </a:solidFill>
              </a:rPr>
              <a:t>Subramaniyaswamy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Vairavasundaram</a:t>
            </a:r>
            <a:r>
              <a:rPr lang="en-US" dirty="0">
                <a:solidFill>
                  <a:schemeClr val="bg1"/>
                </a:solidFill>
              </a:rPr>
              <a:t> details a development of recommender systems based on travelers interests. Social data such as check-in behavior, social relationships, ratings, and recent area of work helps in the discovery of very accurate travel recommendations. Authors proposes a location recommender system comprising of four major components: UI module, recommendation module, ratings prediction module, and location based social network.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00050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00050" algn="l"/>
              </a:tabLst>
            </a:pPr>
            <a:r>
              <a:rPr lang="en-US" dirty="0">
                <a:solidFill>
                  <a:schemeClr val="bg1"/>
                </a:solidFill>
              </a:rPr>
              <a:t>Ge Cui et al. proposes two personalized travel route recommendation methods – collaborative travel route recommendation (CTRR) and an extended version of CTRR. Both methods uses personalized travel routes followed by users based on GPS. Users travel </a:t>
            </a:r>
            <a:r>
              <a:rPr lang="en-US" dirty="0" err="1">
                <a:solidFill>
                  <a:schemeClr val="bg1"/>
                </a:solidFill>
              </a:rPr>
              <a:t>behaviour</a:t>
            </a:r>
            <a:r>
              <a:rPr lang="en-US" dirty="0">
                <a:solidFill>
                  <a:schemeClr val="bg1"/>
                </a:solidFill>
              </a:rPr>
              <a:t> frequencies are estimated by using collaborative filtering technique and then improved to get maximum probability of a route using Naive Bayes model.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00050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00050" algn="l"/>
              </a:tabLst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3C517-80A6-31E8-1400-449C1E5E0C1B}"/>
              </a:ext>
            </a:extLst>
          </p:cNvPr>
          <p:cNvSpPr txBox="1"/>
          <p:nvPr/>
        </p:nvSpPr>
        <p:spPr>
          <a:xfrm>
            <a:off x="547249" y="4855586"/>
            <a:ext cx="10688932" cy="96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00050" algn="l"/>
              </a:tabLst>
            </a:pPr>
            <a:r>
              <a:rPr lang="en-US" dirty="0">
                <a:solidFill>
                  <a:schemeClr val="bg1"/>
                </a:solidFill>
              </a:rPr>
              <a:t>An-Jung Cheng et al. proposes travel route recommendation based on peoples attributes from photos like:     gender, age, race. Authors find that people attributes are effective for making decisions on travel landmarks and paths and also helpful for route planning and personalized travel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140850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D9C74-7EB1-A763-73BB-25CF9FC832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E5D1-E127-2BF4-760F-3CDF69EB4746}"/>
              </a:ext>
            </a:extLst>
          </p:cNvPr>
          <p:cNvSpPr txBox="1"/>
          <p:nvPr/>
        </p:nvSpPr>
        <p:spPr>
          <a:xfrm>
            <a:off x="783772" y="811763"/>
            <a:ext cx="9657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Cambria Math" panose="02040503050406030204" pitchFamily="18" charset="0"/>
              </a:rPr>
              <a:t>Overcoming Travel Difficulties: </a:t>
            </a:r>
            <a:endParaRPr lang="en-IN" sz="4400" u="sng" dirty="0">
              <a:solidFill>
                <a:schemeClr val="tx2">
                  <a:lumMod val="40000"/>
                  <a:lumOff val="60000"/>
                </a:schemeClr>
              </a:solidFill>
              <a:latin typeface="Segoe Print" panose="02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393D5-9F87-3104-7876-BED5883D6EC4}"/>
              </a:ext>
            </a:extLst>
          </p:cNvPr>
          <p:cNvSpPr txBox="1"/>
          <p:nvPr/>
        </p:nvSpPr>
        <p:spPr>
          <a:xfrm>
            <a:off x="961053" y="1716833"/>
            <a:ext cx="1041296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Identifies potential challenges based on your route offers solutions and resources to overcome them language barriers.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Travel isn’t always smooth due to transportation issues.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Pattern-based travel route planning not only suggests destinations but also identifies potential challenges like language barriers, transportation issues along  your chosen route. 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00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18376-0D9E-C1DF-43BD-E16CA6FE8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9D276-AB12-9F56-B9E4-8DF65CAC4F94}"/>
              </a:ext>
            </a:extLst>
          </p:cNvPr>
          <p:cNvSpPr txBox="1"/>
          <p:nvPr/>
        </p:nvSpPr>
        <p:spPr>
          <a:xfrm>
            <a:off x="3533962" y="209864"/>
            <a:ext cx="6097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Future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90ABE-EFFD-C292-0494-3161B75E6907}"/>
              </a:ext>
            </a:extLst>
          </p:cNvPr>
          <p:cNvSpPr txBox="1"/>
          <p:nvPr/>
        </p:nvSpPr>
        <p:spPr>
          <a:xfrm>
            <a:off x="384109" y="1144286"/>
            <a:ext cx="114237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Develop a personalized travel recommendation model using probabili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stic techniques.</a:t>
            </a:r>
            <a:endParaRPr lang="en-IN" sz="2200" b="0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Use travelers attribute to  identify popular travel landmarks and paths.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 Improve travel recommendation system and route plaining for the users.</a:t>
            </a:r>
            <a:endParaRPr lang="en-US" sz="2200" b="0" i="0" dirty="0">
              <a:solidFill>
                <a:schemeClr val="bg1"/>
              </a:solidFill>
              <a:effectLst/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Analyze travel photo logs and detect people attributes from photo content to inform recommendations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7E967-711D-A805-8A58-4817C0685C82}"/>
              </a:ext>
            </a:extLst>
          </p:cNvPr>
          <p:cNvSpPr txBox="1"/>
          <p:nvPr/>
        </p:nvSpPr>
        <p:spPr>
          <a:xfrm>
            <a:off x="4376058" y="2795929"/>
            <a:ext cx="675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Reference</a:t>
            </a:r>
            <a:r>
              <a:rPr lang="en-US" dirty="0">
                <a:solidFill>
                  <a:srgbClr val="92D050"/>
                </a:solidFill>
              </a:rPr>
              <a:t> 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16260-7ED0-794A-E08C-B0F1341EC8C9}"/>
              </a:ext>
            </a:extLst>
          </p:cNvPr>
          <p:cNvSpPr txBox="1"/>
          <p:nvPr/>
        </p:nvSpPr>
        <p:spPr>
          <a:xfrm>
            <a:off x="384109" y="3681935"/>
            <a:ext cx="115404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chemeClr val="bg1"/>
                </a:solidFill>
                <a:latin typeface="Garamond" panose="02020404030301010803" pitchFamily="18" charset="0"/>
              </a:rPr>
              <a:t>Nikhitha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Garamond" panose="02020404030301010803" pitchFamily="18" charset="0"/>
              </a:rPr>
              <a:t>Pulmamidi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Garamond" panose="02020404030301010803" pitchFamily="18" charset="0"/>
              </a:rPr>
              <a:t>Rajanikanth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Garamond" panose="02020404030301010803" pitchFamily="18" charset="0"/>
              </a:rPr>
              <a:t>Aluvalu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 and V Uma Maheswari, "Intelligent Travel Route Suggestion System Based on Pattern of Travel And Difficulties", IOP Conference </a:t>
            </a:r>
            <a:r>
              <a:rPr lang="en-US" sz="2200" dirty="0" err="1">
                <a:solidFill>
                  <a:schemeClr val="bg1"/>
                </a:solidFill>
                <a:latin typeface="Garamond" panose="02020404030301010803" pitchFamily="18" charset="0"/>
              </a:rPr>
              <a:t>Series:Materials</a:t>
            </a:r>
            <a:r>
              <a:rPr lang="en-US" sz="2200" dirty="0">
                <a:solidFill>
                  <a:schemeClr val="bg1"/>
                </a:solidFill>
                <a:latin typeface="Garamond" panose="02020404030301010803" pitchFamily="18" charset="0"/>
              </a:rPr>
              <a:t> Science and Engineering, vol. 1042, 13 pages, 2020.</a:t>
            </a:r>
          </a:p>
          <a:p>
            <a:endParaRPr lang="en-US" sz="2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Logesh Ravi, </a:t>
            </a:r>
            <a:r>
              <a:rPr lang="en-IN" sz="2200" b="0" i="0" dirty="0" err="1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Subramaniyaswamy</a:t>
            </a:r>
            <a:r>
              <a:rPr lang="en-IN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IN" sz="2200" b="0" i="0" dirty="0" err="1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Vairavasundaram</a:t>
            </a:r>
            <a:r>
              <a:rPr lang="en-IN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"A Collaborative Location Based Travel Recommendation System through Enhanced Rating Prediction for the Group of Users", </a:t>
            </a:r>
            <a:r>
              <a:rPr lang="en-IN" sz="2200" b="0" i="1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Computational Intelligence and Neuroscience</a:t>
            </a:r>
            <a:r>
              <a:rPr lang="en-IN" sz="22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, vol. 2016, Article ID 1291358, 28 pages, 2016.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5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FBB03-5EB2-9DEE-B355-0D33C5BDFE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304A765-9C38-C1CE-AFD2-FEFC25C2AEF0}"/>
              </a:ext>
            </a:extLst>
          </p:cNvPr>
          <p:cNvSpPr txBox="1">
            <a:spLocks/>
          </p:cNvSpPr>
          <p:nvPr/>
        </p:nvSpPr>
        <p:spPr>
          <a:xfrm>
            <a:off x="2637060" y="2670322"/>
            <a:ext cx="10104124" cy="15173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</a:rPr>
              <a:t>THANK Y</a:t>
            </a:r>
            <a:r>
              <a:rPr lang="en-US" sz="8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r>
              <a:rPr lang="en-US" sz="8800" dirty="0">
                <a:solidFill>
                  <a:schemeClr val="bg1"/>
                </a:solidFill>
              </a:rPr>
              <a:t>U!</a:t>
            </a:r>
          </a:p>
        </p:txBody>
      </p:sp>
    </p:spTree>
    <p:extLst>
      <p:ext uri="{BB962C8B-B14F-4D97-AF65-F5344CB8AC3E}">
        <p14:creationId xmlns:p14="http://schemas.microsoft.com/office/powerpoint/2010/main" val="406829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511</TotalTime>
  <Words>527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Bradley Hand ITC</vt:lpstr>
      <vt:lpstr>Calibri</vt:lpstr>
      <vt:lpstr>Candara</vt:lpstr>
      <vt:lpstr>Comic Sans MS</vt:lpstr>
      <vt:lpstr>Dubai Light</vt:lpstr>
      <vt:lpstr>Franklin Gothic Book</vt:lpstr>
      <vt:lpstr>Garamond</vt:lpstr>
      <vt:lpstr>Gill Sans MT</vt:lpstr>
      <vt:lpstr>MV Boli</vt:lpstr>
      <vt:lpstr>Papyrus</vt:lpstr>
      <vt:lpstr>Pristina</vt:lpstr>
      <vt:lpstr>Segoe Print</vt:lpstr>
      <vt:lpstr>Wingdings</vt:lpstr>
      <vt:lpstr>Office Theme</vt:lpstr>
      <vt:lpstr>Travel route suggestion based on pattern of travel and difficulties</vt:lpstr>
      <vt:lpstr>CONTENT:</vt:lpstr>
      <vt:lpstr>Introduction:</vt:lpstr>
      <vt:lpstr>COMPARISON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route suggestion based on pattern of travel and difficulties</dc:title>
  <dc:creator>Supriti Mondal</dc:creator>
  <cp:lastModifiedBy>Amrita Mondal</cp:lastModifiedBy>
  <cp:revision>21</cp:revision>
  <dcterms:created xsi:type="dcterms:W3CDTF">2024-04-18T17:05:18Z</dcterms:created>
  <dcterms:modified xsi:type="dcterms:W3CDTF">2024-05-26T08:14:08Z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